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7" r:id="rId53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Lato" charset="1" panose="020F0502020204030203"/>
      <p:regular r:id="rId12"/>
    </p:embeddedFont>
    <p:embeddedFont>
      <p:font typeface="Lato Bold" charset="1" panose="020F0502020204030203"/>
      <p:regular r:id="rId13"/>
    </p:embeddedFont>
    <p:embeddedFont>
      <p:font typeface="Lato Italics" charset="1" panose="020F0502020204030203"/>
      <p:regular r:id="rId14"/>
    </p:embeddedFont>
    <p:embeddedFont>
      <p:font typeface="Lato Bold Italics" charset="1" panose="020F0502020204030203"/>
      <p:regular r:id="rId15"/>
    </p:embeddedFont>
    <p:embeddedFont>
      <p:font typeface="Poppins ExtraBold" charset="1" panose="00000900000000000000"/>
      <p:regular r:id="rId16"/>
    </p:embeddedFont>
    <p:embeddedFont>
      <p:font typeface="Poppins ExtraBold Bold" charset="1" panose="00000A00000000000000"/>
      <p:regular r:id="rId17"/>
    </p:embeddedFont>
    <p:embeddedFont>
      <p:font typeface="Poppins ExtraBold Italics" charset="1" panose="00000900000000000000"/>
      <p:regular r:id="rId18"/>
    </p:embeddedFont>
    <p:embeddedFont>
      <p:font typeface="Poppins ExtraBold Bold Italics" charset="1" panose="00000A00000000000000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 Bold Italics" charset="1" panose="00000800000000000000"/>
      <p:regular r:id="rId23"/>
    </p:embeddedFont>
    <p:embeddedFont>
      <p:font typeface="Canva Sans" charset="1" panose="020B0503030501040103"/>
      <p:regular r:id="rId24"/>
    </p:embeddedFont>
    <p:embeddedFont>
      <p:font typeface="Canva Sans Bold" charset="1" panose="020B0803030501040103"/>
      <p:regular r:id="rId25"/>
    </p:embeddedFont>
    <p:embeddedFont>
      <p:font typeface="Canva Sans Italics" charset="1" panose="020B0503030501040103"/>
      <p:regular r:id="rId26"/>
    </p:embeddedFont>
    <p:embeddedFont>
      <p:font typeface="Canva Sans Bold Italics" charset="1" panose="020B0803030501040103"/>
      <p:regular r:id="rId27"/>
    </p:embeddedFont>
    <p:embeddedFont>
      <p:font typeface="Arial" charset="1" panose="020B0502020202020204"/>
      <p:regular r:id="rId28"/>
    </p:embeddedFont>
    <p:embeddedFont>
      <p:font typeface="Arial Bold" charset="1" panose="020B0802020202020204"/>
      <p:regular r:id="rId29"/>
    </p:embeddedFont>
    <p:embeddedFont>
      <p:font typeface="Arial Italics" charset="1" panose="020B0502020202090204"/>
      <p:regular r:id="rId30"/>
    </p:embeddedFont>
    <p:embeddedFont>
      <p:font typeface="Arial Bold Italics" charset="1" panose="020B080202020209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3.fntdata"/><Relationship Id="rId18" Type="http://schemas.openxmlformats.org/officeDocument/2006/relationships/font" Target="fonts/font18.fntdata"/><Relationship Id="rId26" Type="http://schemas.openxmlformats.org/officeDocument/2006/relationships/font" Target="fonts/font26.fntdata"/><Relationship Id="rId39" Type="http://schemas.openxmlformats.org/officeDocument/2006/relationships/slide" Target="slides/slide8.xml"/><Relationship Id="rId21" Type="http://schemas.openxmlformats.org/officeDocument/2006/relationships/font" Target="fonts/font21.fntdata"/><Relationship Id="rId34" Type="http://schemas.openxmlformats.org/officeDocument/2006/relationships/slide" Target="slides/slide3.xml"/><Relationship Id="rId42" Type="http://schemas.openxmlformats.org/officeDocument/2006/relationships/slide" Target="slides/slide11.xml"/><Relationship Id="rId47" Type="http://schemas.openxmlformats.org/officeDocument/2006/relationships/slide" Target="slides/slide16.xml"/><Relationship Id="rId50" Type="http://schemas.openxmlformats.org/officeDocument/2006/relationships/slide" Target="slides/slide19.xml"/><Relationship Id="rId55" Type="http://schemas.openxmlformats.org/officeDocument/2006/relationships/customXml" Target="../customXml/item2.xml"/><Relationship Id="rId7" Type="http://schemas.openxmlformats.org/officeDocument/2006/relationships/font" Target="fonts/font7.fntdata"/><Relationship Id="rId16" Type="http://schemas.openxmlformats.org/officeDocument/2006/relationships/font" Target="fonts/font16.fntdata"/><Relationship Id="rId2" Type="http://schemas.openxmlformats.org/officeDocument/2006/relationships/presProps" Target="presProps.xml"/><Relationship Id="rId29" Type="http://schemas.openxmlformats.org/officeDocument/2006/relationships/font" Target="fonts/font29.fntdata"/><Relationship Id="rId11" Type="http://schemas.openxmlformats.org/officeDocument/2006/relationships/font" Target="fonts/font11.fntdata"/><Relationship Id="rId24" Type="http://schemas.openxmlformats.org/officeDocument/2006/relationships/font" Target="fonts/font24.fntdata"/><Relationship Id="rId32" Type="http://schemas.openxmlformats.org/officeDocument/2006/relationships/slide" Target="slides/slide1.xml"/><Relationship Id="rId37" Type="http://schemas.openxmlformats.org/officeDocument/2006/relationships/slide" Target="slides/slide6.xml"/><Relationship Id="rId40" Type="http://schemas.openxmlformats.org/officeDocument/2006/relationships/slide" Target="slides/slide9.xml"/><Relationship Id="rId45" Type="http://schemas.openxmlformats.org/officeDocument/2006/relationships/slide" Target="slides/slide14.xml"/><Relationship Id="rId53" Type="http://schemas.openxmlformats.org/officeDocument/2006/relationships/slide" Target="slides/slide22.xml"/><Relationship Id="rId5" Type="http://schemas.openxmlformats.org/officeDocument/2006/relationships/tableStyles" Target="tableStyles.xml"/><Relationship Id="rId10" Type="http://schemas.openxmlformats.org/officeDocument/2006/relationships/font" Target="fonts/font10.fntdata"/><Relationship Id="rId19" Type="http://schemas.openxmlformats.org/officeDocument/2006/relationships/font" Target="fonts/font19.fntdata"/><Relationship Id="rId31" Type="http://schemas.openxmlformats.org/officeDocument/2006/relationships/font" Target="fonts/font31.fntdata"/><Relationship Id="rId44" Type="http://schemas.openxmlformats.org/officeDocument/2006/relationships/slide" Target="slides/slide13.xml"/><Relationship Id="rId52" Type="http://schemas.openxmlformats.org/officeDocument/2006/relationships/slide" Target="slides/slide21.xml"/><Relationship Id="rId14" Type="http://schemas.openxmlformats.org/officeDocument/2006/relationships/font" Target="fonts/font14.fntdata"/><Relationship Id="rId22" Type="http://schemas.openxmlformats.org/officeDocument/2006/relationships/font" Target="fonts/font22.fntdata"/><Relationship Id="rId27" Type="http://schemas.openxmlformats.org/officeDocument/2006/relationships/font" Target="fonts/font27.fntdata"/><Relationship Id="rId30" Type="http://schemas.openxmlformats.org/officeDocument/2006/relationships/font" Target="fonts/font30.fntdata"/><Relationship Id="rId35" Type="http://schemas.openxmlformats.org/officeDocument/2006/relationships/slide" Target="slides/slide4.xml"/><Relationship Id="rId4" Type="http://schemas.openxmlformats.org/officeDocument/2006/relationships/theme" Target="theme/theme1.xml"/><Relationship Id="rId43" Type="http://schemas.openxmlformats.org/officeDocument/2006/relationships/slide" Target="slides/slide12.xml"/><Relationship Id="rId48" Type="http://schemas.openxmlformats.org/officeDocument/2006/relationships/slide" Target="slides/slide17.xml"/><Relationship Id="rId9" Type="http://schemas.openxmlformats.org/officeDocument/2006/relationships/font" Target="fonts/font9.fntdata"/><Relationship Id="rId51" Type="http://schemas.openxmlformats.org/officeDocument/2006/relationships/slide" Target="slides/slide20.xml"/><Relationship Id="rId8" Type="http://schemas.openxmlformats.org/officeDocument/2006/relationships/font" Target="fonts/font8.fntdata"/><Relationship Id="rId3" Type="http://schemas.openxmlformats.org/officeDocument/2006/relationships/viewProps" Target="viewProps.xml"/><Relationship Id="rId12" Type="http://schemas.openxmlformats.org/officeDocument/2006/relationships/font" Target="fonts/font12.fntdata"/><Relationship Id="rId17" Type="http://schemas.openxmlformats.org/officeDocument/2006/relationships/font" Target="fonts/font17.fntdata"/><Relationship Id="rId25" Type="http://schemas.openxmlformats.org/officeDocument/2006/relationships/font" Target="fonts/font25.fntdata"/><Relationship Id="rId33" Type="http://schemas.openxmlformats.org/officeDocument/2006/relationships/slide" Target="slides/slide2.xml"/><Relationship Id="rId38" Type="http://schemas.openxmlformats.org/officeDocument/2006/relationships/slide" Target="slides/slide7.xml"/><Relationship Id="rId46" Type="http://schemas.openxmlformats.org/officeDocument/2006/relationships/slide" Target="slides/slide15.xml"/><Relationship Id="rId20" Type="http://schemas.openxmlformats.org/officeDocument/2006/relationships/font" Target="fonts/font20.fntdata"/><Relationship Id="rId41" Type="http://schemas.openxmlformats.org/officeDocument/2006/relationships/slide" Target="slides/slide10.xml"/><Relationship Id="rId54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6.fntdata"/><Relationship Id="rId15" Type="http://schemas.openxmlformats.org/officeDocument/2006/relationships/font" Target="fonts/font15.fntdata"/><Relationship Id="rId23" Type="http://schemas.openxmlformats.org/officeDocument/2006/relationships/font" Target="fonts/font23.fntdata"/><Relationship Id="rId28" Type="http://schemas.openxmlformats.org/officeDocument/2006/relationships/font" Target="fonts/font28.fntdata"/><Relationship Id="rId36" Type="http://schemas.openxmlformats.org/officeDocument/2006/relationships/slide" Target="slides/slide5.xml"/><Relationship Id="rId49" Type="http://schemas.openxmlformats.org/officeDocument/2006/relationships/slide" Target="slides/slide18.xml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684272" y="2785556"/>
            <a:ext cx="14703597" cy="1203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10"/>
              </a:lnSpc>
            </a:pPr>
            <a:r>
              <a:rPr lang="en-US" sz="8200" spc="820">
                <a:solidFill>
                  <a:srgbClr val="5271FF"/>
                </a:solidFill>
                <a:latin typeface="Poppins ExtraBold Bold"/>
              </a:rPr>
              <a:t>PROJECT MANAGEMENT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4272" y="3787267"/>
            <a:ext cx="12616379" cy="17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600">
                <a:solidFill>
                  <a:srgbClr val="2B4A9D"/>
                </a:solidFill>
                <a:latin typeface="Poppins ExtraBold Bold"/>
              </a:rPr>
              <a:t>PLAN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70420" y="6362718"/>
            <a:ext cx="126163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PROJMAN FINALS PRESENTATION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63059" y="33854"/>
            <a:ext cx="644748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500" spc="450">
                <a:solidFill>
                  <a:srgbClr val="000000"/>
                </a:solidFill>
                <a:latin typeface="Poppins Bold"/>
              </a:rPr>
              <a:t>FLEEKY HUB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52025"/>
            <a:ext cx="18288000" cy="6350625"/>
            <a:chOff x="0" y="0"/>
            <a:chExt cx="6671512" cy="2316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316725"/>
            </a:xfrm>
            <a:custGeom>
              <a:avLst/>
              <a:gdLst/>
              <a:ahLst/>
              <a:cxnLst/>
              <a:rect r="r" b="b" t="t" l="l"/>
              <a:pathLst>
                <a:path h="2316725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316725"/>
                  </a:lnTo>
                  <a:lnTo>
                    <a:pt x="0" y="2316725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347603" y="399663"/>
            <a:ext cx="6614769" cy="169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latin typeface="Poppins ExtraBold Bold"/>
              </a:rPr>
              <a:t>KEY STAKEHOLDERS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293125" y="2408652"/>
            <a:ext cx="10723725" cy="1867140"/>
            <a:chOff x="0" y="0"/>
            <a:chExt cx="13275289" cy="2311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75289" cy="2311400"/>
            </a:xfrm>
            <a:custGeom>
              <a:avLst/>
              <a:gdLst/>
              <a:ahLst/>
              <a:cxnLst/>
              <a:rect r="r" b="b" t="t" l="l"/>
              <a:pathLst>
                <a:path h="2311400" w="13275289">
                  <a:moveTo>
                    <a:pt x="1297048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12970489" y="2311400"/>
                  </a:lnTo>
                  <a:cubicBezTo>
                    <a:pt x="13139400" y="2311400"/>
                    <a:pt x="13275289" y="2175510"/>
                    <a:pt x="13275289" y="2006600"/>
                  </a:cubicBezTo>
                  <a:lnTo>
                    <a:pt x="13275289" y="304800"/>
                  </a:lnTo>
                  <a:cubicBezTo>
                    <a:pt x="13275289" y="135890"/>
                    <a:pt x="13139400" y="0"/>
                    <a:pt x="12970489" y="0"/>
                  </a:cubicBezTo>
                  <a:close/>
                </a:path>
              </a:pathLst>
            </a:custGeom>
            <a:solidFill>
              <a:srgbClr val="2F2E2D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5659654" y="2465808"/>
            <a:ext cx="5990666" cy="151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>
                <a:solidFill>
                  <a:srgbClr val="FFFFFF"/>
                </a:solidFill>
                <a:latin typeface="Canva Sans Bold"/>
              </a:rPr>
              <a:t>Customers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293125" y="4771356"/>
            <a:ext cx="10723725" cy="1867140"/>
            <a:chOff x="0" y="0"/>
            <a:chExt cx="13275289" cy="2311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275289" cy="2311400"/>
            </a:xfrm>
            <a:custGeom>
              <a:avLst/>
              <a:gdLst/>
              <a:ahLst/>
              <a:cxnLst/>
              <a:rect r="r" b="b" t="t" l="l"/>
              <a:pathLst>
                <a:path h="2311400" w="13275289">
                  <a:moveTo>
                    <a:pt x="1297048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12970489" y="2311400"/>
                  </a:lnTo>
                  <a:cubicBezTo>
                    <a:pt x="13139400" y="2311400"/>
                    <a:pt x="13275289" y="2175510"/>
                    <a:pt x="13275289" y="2006600"/>
                  </a:cubicBezTo>
                  <a:lnTo>
                    <a:pt x="13275289" y="304800"/>
                  </a:lnTo>
                  <a:cubicBezTo>
                    <a:pt x="13275289" y="135890"/>
                    <a:pt x="13139400" y="0"/>
                    <a:pt x="12970489" y="0"/>
                  </a:cubicBezTo>
                  <a:close/>
                </a:path>
              </a:pathLst>
            </a:custGeom>
            <a:solidFill>
              <a:srgbClr val="2F2E2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659654" y="4864185"/>
            <a:ext cx="9335221" cy="151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>
                <a:solidFill>
                  <a:srgbClr val="FFFFFF"/>
                </a:solidFill>
                <a:latin typeface="Canva Sans Bold"/>
              </a:rPr>
              <a:t>Employees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293125" y="7209995"/>
            <a:ext cx="10723725" cy="1867140"/>
            <a:chOff x="0" y="0"/>
            <a:chExt cx="13275289" cy="2311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275289" cy="2311400"/>
            </a:xfrm>
            <a:custGeom>
              <a:avLst/>
              <a:gdLst/>
              <a:ahLst/>
              <a:cxnLst/>
              <a:rect r="r" b="b" t="t" l="l"/>
              <a:pathLst>
                <a:path h="2311400" w="13275289">
                  <a:moveTo>
                    <a:pt x="1297048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12970489" y="2311400"/>
                  </a:lnTo>
                  <a:cubicBezTo>
                    <a:pt x="13139400" y="2311400"/>
                    <a:pt x="13275289" y="2175510"/>
                    <a:pt x="13275289" y="2006600"/>
                  </a:cubicBezTo>
                  <a:lnTo>
                    <a:pt x="13275289" y="304800"/>
                  </a:lnTo>
                  <a:cubicBezTo>
                    <a:pt x="13275289" y="135890"/>
                    <a:pt x="13139400" y="0"/>
                    <a:pt x="12970489" y="0"/>
                  </a:cubicBezTo>
                  <a:close/>
                </a:path>
              </a:pathLst>
            </a:custGeom>
            <a:solidFill>
              <a:srgbClr val="2F2E2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521525" y="7267145"/>
            <a:ext cx="10450072" cy="151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>
                <a:solidFill>
                  <a:srgbClr val="FFFFFF"/>
                </a:solidFill>
                <a:latin typeface="Canva Sans Bold"/>
              </a:rPr>
              <a:t>Suppliers/Partners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5761517" y="480131"/>
            <a:ext cx="1928521" cy="1928521"/>
            <a:chOff x="0" y="0"/>
            <a:chExt cx="14840029" cy="148400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-1410" t="0" r="-141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5415511" y="2542008"/>
            <a:ext cx="2620533" cy="872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FFFFFF"/>
                </a:solidFill>
                <a:latin typeface="Arial"/>
              </a:rPr>
              <a:t>PALLAS</a:t>
            </a:r>
          </a:p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FFFFFF"/>
                </a:solidFill>
                <a:latin typeface="Arial"/>
              </a:rPr>
              <a:t>FONTIVEROS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05021" y="-2492352"/>
            <a:ext cx="5770168" cy="577016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702167" y="5894406"/>
            <a:ext cx="18990167" cy="4392594"/>
            <a:chOff x="0" y="0"/>
            <a:chExt cx="6927664" cy="16024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27664" cy="1602430"/>
            </a:xfrm>
            <a:custGeom>
              <a:avLst/>
              <a:gdLst/>
              <a:ahLst/>
              <a:cxnLst/>
              <a:rect r="r" b="b" t="t" l="l"/>
              <a:pathLst>
                <a:path h="1602430" w="6927664">
                  <a:moveTo>
                    <a:pt x="0" y="0"/>
                  </a:moveTo>
                  <a:lnTo>
                    <a:pt x="6927664" y="0"/>
                  </a:lnTo>
                  <a:lnTo>
                    <a:pt x="6927664" y="1602430"/>
                  </a:lnTo>
                  <a:lnTo>
                    <a:pt x="0" y="16024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336986" y="-9994"/>
            <a:ext cx="14951014" cy="417760"/>
            <a:chOff x="0" y="0"/>
            <a:chExt cx="5454170" cy="152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54171" cy="152400"/>
            </a:xfrm>
            <a:custGeom>
              <a:avLst/>
              <a:gdLst/>
              <a:ahLst/>
              <a:cxnLst/>
              <a:rect r="r" b="b" t="t" l="l"/>
              <a:pathLst>
                <a:path h="152400" w="5454171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35933" y="3869119"/>
            <a:ext cx="16816134" cy="3238855"/>
          </a:xfrm>
          <a:custGeom>
            <a:avLst/>
            <a:gdLst/>
            <a:ahLst/>
            <a:cxnLst/>
            <a:rect r="r" b="b" t="t" l="l"/>
            <a:pathLst>
              <a:path h="3238855" w="16816134">
                <a:moveTo>
                  <a:pt x="0" y="0"/>
                </a:moveTo>
                <a:lnTo>
                  <a:pt x="16816134" y="0"/>
                </a:lnTo>
                <a:lnTo>
                  <a:pt x="16816134" y="3238855"/>
                </a:lnTo>
                <a:lnTo>
                  <a:pt x="0" y="3238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5187" y="421307"/>
            <a:ext cx="16972813" cy="1788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6399" spc="319">
                <a:solidFill>
                  <a:srgbClr val="2B4A9D"/>
                </a:solidFill>
                <a:latin typeface="Poppins ExtraBold"/>
              </a:rPr>
              <a:t>WORK BREAKDOWN STRUCTURE</a:t>
            </a:r>
          </a:p>
          <a:p>
            <a:pPr algn="r">
              <a:lnSpc>
                <a:spcPts val="6719"/>
              </a:lnSpc>
            </a:pPr>
            <a:r>
              <a:rPr lang="en-US" sz="6399" spc="319">
                <a:solidFill>
                  <a:srgbClr val="2B4A9D"/>
                </a:solidFill>
                <a:latin typeface="Poppins ExtraBold"/>
              </a:rPr>
              <a:t>LABOR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67452" y="8357254"/>
            <a:ext cx="1255100" cy="1255100"/>
            <a:chOff x="0" y="0"/>
            <a:chExt cx="14840029" cy="14840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0" y="9711193"/>
            <a:ext cx="2190004" cy="575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</a:pPr>
            <a:r>
              <a:rPr lang="en-US" sz="1570" spc="157">
                <a:solidFill>
                  <a:srgbClr val="FFFFFF"/>
                </a:solidFill>
                <a:latin typeface="Arial Bold"/>
              </a:rPr>
              <a:t>JOSHUA </a:t>
            </a:r>
          </a:p>
          <a:p>
            <a:pPr algn="ctr">
              <a:lnSpc>
                <a:spcPts val="2199"/>
              </a:lnSpc>
            </a:pPr>
            <a:r>
              <a:rPr lang="en-US" sz="1570" spc="157">
                <a:solidFill>
                  <a:srgbClr val="FFFFFF"/>
                </a:solidFill>
                <a:latin typeface="Arial Bold"/>
              </a:rPr>
              <a:t>ROXAS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05021" y="-2492352"/>
            <a:ext cx="5770168" cy="577016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702167" y="5894406"/>
            <a:ext cx="18990167" cy="4392594"/>
            <a:chOff x="0" y="0"/>
            <a:chExt cx="6927664" cy="16024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27664" cy="1602430"/>
            </a:xfrm>
            <a:custGeom>
              <a:avLst/>
              <a:gdLst/>
              <a:ahLst/>
              <a:cxnLst/>
              <a:rect r="r" b="b" t="t" l="l"/>
              <a:pathLst>
                <a:path h="1602430" w="6927664">
                  <a:moveTo>
                    <a:pt x="0" y="0"/>
                  </a:moveTo>
                  <a:lnTo>
                    <a:pt x="6927664" y="0"/>
                  </a:lnTo>
                  <a:lnTo>
                    <a:pt x="6927664" y="1602430"/>
                  </a:lnTo>
                  <a:lnTo>
                    <a:pt x="0" y="16024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336986" y="-9994"/>
            <a:ext cx="14951014" cy="417760"/>
            <a:chOff x="0" y="0"/>
            <a:chExt cx="5454170" cy="152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54171" cy="152400"/>
            </a:xfrm>
            <a:custGeom>
              <a:avLst/>
              <a:gdLst/>
              <a:ahLst/>
              <a:cxnLst/>
              <a:rect r="r" b="b" t="t" l="l"/>
              <a:pathLst>
                <a:path h="152400" w="5454171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1279" y="3671415"/>
            <a:ext cx="17865443" cy="3802923"/>
          </a:xfrm>
          <a:custGeom>
            <a:avLst/>
            <a:gdLst/>
            <a:ahLst/>
            <a:cxnLst/>
            <a:rect r="r" b="b" t="t" l="l"/>
            <a:pathLst>
              <a:path h="3802923" w="17865443">
                <a:moveTo>
                  <a:pt x="0" y="0"/>
                </a:moveTo>
                <a:lnTo>
                  <a:pt x="17865442" y="0"/>
                </a:lnTo>
                <a:lnTo>
                  <a:pt x="17865442" y="3802923"/>
                </a:lnTo>
                <a:lnTo>
                  <a:pt x="0" y="3802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77087" y="436341"/>
            <a:ext cx="16972813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6399" spc="319">
                <a:solidFill>
                  <a:srgbClr val="2B4A9D"/>
                </a:solidFill>
                <a:latin typeface="Poppins ExtraBold"/>
              </a:rPr>
              <a:t>WORK BREAKDOWN STRUCTURE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67452" y="8357254"/>
            <a:ext cx="1255100" cy="1255100"/>
            <a:chOff x="0" y="0"/>
            <a:chExt cx="14840029" cy="14840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0" y="9711193"/>
            <a:ext cx="2190004" cy="575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</a:pPr>
            <a:r>
              <a:rPr lang="en-US" sz="1570" spc="157">
                <a:solidFill>
                  <a:srgbClr val="FFFFFF"/>
                </a:solidFill>
                <a:latin typeface="Arial Bold"/>
              </a:rPr>
              <a:t>JOSHUA </a:t>
            </a:r>
          </a:p>
          <a:p>
            <a:pPr algn="ctr">
              <a:lnSpc>
                <a:spcPts val="2199"/>
              </a:lnSpc>
            </a:pPr>
            <a:r>
              <a:rPr lang="en-US" sz="1570" spc="157">
                <a:solidFill>
                  <a:srgbClr val="FFFFFF"/>
                </a:solidFill>
                <a:latin typeface="Arial Bold"/>
              </a:rPr>
              <a:t>ROXAS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06628" y="-705158"/>
            <a:ext cx="23102132" cy="1655287"/>
            <a:chOff x="0" y="0"/>
            <a:chExt cx="8427720" cy="603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27720" cy="603853"/>
            </a:xfrm>
            <a:custGeom>
              <a:avLst/>
              <a:gdLst/>
              <a:ahLst/>
              <a:cxnLst/>
              <a:rect r="r" b="b" t="t" l="l"/>
              <a:pathLst>
                <a:path h="603853" w="8427720">
                  <a:moveTo>
                    <a:pt x="0" y="0"/>
                  </a:moveTo>
                  <a:lnTo>
                    <a:pt x="8427720" y="0"/>
                  </a:lnTo>
                  <a:lnTo>
                    <a:pt x="8427720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67452" y="8357254"/>
            <a:ext cx="1255100" cy="12551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622099"/>
            <a:ext cx="16498083" cy="5637710"/>
          </a:xfrm>
          <a:custGeom>
            <a:avLst/>
            <a:gdLst/>
            <a:ahLst/>
            <a:cxnLst/>
            <a:rect r="r" b="b" t="t" l="l"/>
            <a:pathLst>
              <a:path h="5637710" w="16498083">
                <a:moveTo>
                  <a:pt x="0" y="0"/>
                </a:moveTo>
                <a:lnTo>
                  <a:pt x="16498083" y="0"/>
                </a:lnTo>
                <a:lnTo>
                  <a:pt x="16498083" y="5637710"/>
                </a:lnTo>
                <a:lnTo>
                  <a:pt x="0" y="5637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80498" y="1334028"/>
            <a:ext cx="1532700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COST SCHEDULE SUMMARY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9711193"/>
            <a:ext cx="2190004" cy="575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</a:pPr>
            <a:r>
              <a:rPr lang="en-US" sz="1570" spc="157">
                <a:solidFill>
                  <a:srgbClr val="000000"/>
                </a:solidFill>
                <a:latin typeface="Arial Bold"/>
              </a:rPr>
              <a:t>JOSHUA </a:t>
            </a:r>
          </a:p>
          <a:p>
            <a:pPr algn="ctr">
              <a:lnSpc>
                <a:spcPts val="2199"/>
              </a:lnSpc>
            </a:pPr>
            <a:r>
              <a:rPr lang="en-US" sz="1570" spc="157">
                <a:solidFill>
                  <a:srgbClr val="000000"/>
                </a:solidFill>
                <a:latin typeface="Arial Bold"/>
              </a:rPr>
              <a:t>ROXAS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6697" y="1838102"/>
            <a:ext cx="16954606" cy="5160974"/>
          </a:xfrm>
          <a:custGeom>
            <a:avLst/>
            <a:gdLst/>
            <a:ahLst/>
            <a:cxnLst/>
            <a:rect r="r" b="b" t="t" l="l"/>
            <a:pathLst>
              <a:path h="5160974" w="16954606">
                <a:moveTo>
                  <a:pt x="0" y="0"/>
                </a:moveTo>
                <a:lnTo>
                  <a:pt x="16954606" y="0"/>
                </a:lnTo>
                <a:lnTo>
                  <a:pt x="16954606" y="5160974"/>
                </a:lnTo>
                <a:lnTo>
                  <a:pt x="0" y="5160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209328" y="8159767"/>
            <a:ext cx="23102132" cy="2339400"/>
            <a:chOff x="0" y="0"/>
            <a:chExt cx="8427720" cy="8534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27720" cy="853420"/>
            </a:xfrm>
            <a:custGeom>
              <a:avLst/>
              <a:gdLst/>
              <a:ahLst/>
              <a:cxnLst/>
              <a:rect r="r" b="b" t="t" l="l"/>
              <a:pathLst>
                <a:path h="853420" w="8427720">
                  <a:moveTo>
                    <a:pt x="0" y="0"/>
                  </a:moveTo>
                  <a:lnTo>
                    <a:pt x="8427720" y="0"/>
                  </a:lnTo>
                  <a:lnTo>
                    <a:pt x="8427720" y="853420"/>
                  </a:lnTo>
                  <a:lnTo>
                    <a:pt x="0" y="85342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67452" y="8357254"/>
            <a:ext cx="1255100" cy="1255100"/>
            <a:chOff x="0" y="0"/>
            <a:chExt cx="14840029" cy="148400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0" y="9711193"/>
            <a:ext cx="2190004" cy="575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</a:pPr>
            <a:r>
              <a:rPr lang="en-US" sz="1570" spc="157">
                <a:solidFill>
                  <a:srgbClr val="FFFFFF"/>
                </a:solidFill>
                <a:latin typeface="Arial Bold"/>
              </a:rPr>
              <a:t>JOSHUA </a:t>
            </a:r>
          </a:p>
          <a:p>
            <a:pPr algn="ctr">
              <a:lnSpc>
                <a:spcPts val="2199"/>
              </a:lnSpc>
            </a:pPr>
            <a:r>
              <a:rPr lang="en-US" sz="1570" spc="157">
                <a:solidFill>
                  <a:srgbClr val="FFFFFF"/>
                </a:solidFill>
                <a:latin typeface="Arial Bold"/>
              </a:rPr>
              <a:t>ROXAS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733024" y="3730767"/>
            <a:ext cx="6561483" cy="655098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121430" y="419328"/>
            <a:ext cx="11746590" cy="9448344"/>
          </a:xfrm>
          <a:custGeom>
            <a:avLst/>
            <a:gdLst/>
            <a:ahLst/>
            <a:cxnLst/>
            <a:rect r="r" b="b" t="t" l="l"/>
            <a:pathLst>
              <a:path h="9448344" w="11746590">
                <a:moveTo>
                  <a:pt x="0" y="0"/>
                </a:moveTo>
                <a:lnTo>
                  <a:pt x="11746590" y="0"/>
                </a:lnTo>
                <a:lnTo>
                  <a:pt x="11746590" y="9448344"/>
                </a:lnTo>
                <a:lnTo>
                  <a:pt x="0" y="944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55228" y="5958609"/>
            <a:ext cx="6176658" cy="3909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7200" spc="360">
                <a:solidFill>
                  <a:srgbClr val="363734"/>
                </a:solidFill>
                <a:latin typeface="Poppins ExtraBold Bold"/>
              </a:rPr>
              <a:t>SCHEDULE GANTT CHART SUMMARY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401150" y="253375"/>
            <a:ext cx="1255100" cy="1255100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-66302" y="1657989"/>
            <a:ext cx="2190004" cy="575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</a:pPr>
            <a:r>
              <a:rPr lang="en-US" sz="1570" spc="157">
                <a:solidFill>
                  <a:srgbClr val="000000"/>
                </a:solidFill>
                <a:latin typeface="Arial Bold"/>
              </a:rPr>
              <a:t>JOSHUA </a:t>
            </a:r>
          </a:p>
          <a:p>
            <a:pPr algn="ctr">
              <a:lnSpc>
                <a:spcPts val="2199"/>
              </a:lnSpc>
            </a:pPr>
            <a:r>
              <a:rPr lang="en-US" sz="1570" spc="157">
                <a:solidFill>
                  <a:srgbClr val="000000"/>
                </a:solidFill>
                <a:latin typeface="Arial Bold"/>
              </a:rPr>
              <a:t>ROXAS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4648639"/>
            <a:ext cx="9217558" cy="1259922"/>
            <a:chOff x="0" y="0"/>
            <a:chExt cx="3362590" cy="459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2590" cy="459623"/>
            </a:xfrm>
            <a:custGeom>
              <a:avLst/>
              <a:gdLst/>
              <a:ahLst/>
              <a:cxnLst/>
              <a:rect r="r" b="b" t="t" l="l"/>
              <a:pathLst>
                <a:path h="459623" w="3362590">
                  <a:moveTo>
                    <a:pt x="0" y="0"/>
                  </a:moveTo>
                  <a:lnTo>
                    <a:pt x="3362590" y="0"/>
                  </a:lnTo>
                  <a:lnTo>
                    <a:pt x="3362590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144000" y="453612"/>
            <a:ext cx="9217558" cy="10287000"/>
            <a:chOff x="0" y="0"/>
            <a:chExt cx="3362590" cy="37527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62590" cy="3752726"/>
            </a:xfrm>
            <a:custGeom>
              <a:avLst/>
              <a:gdLst/>
              <a:ahLst/>
              <a:cxnLst/>
              <a:rect r="r" b="b" t="t" l="l"/>
              <a:pathLst>
                <a:path h="3752726" w="3362590">
                  <a:moveTo>
                    <a:pt x="0" y="0"/>
                  </a:moveTo>
                  <a:lnTo>
                    <a:pt x="3362590" y="0"/>
                  </a:lnTo>
                  <a:lnTo>
                    <a:pt x="336259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61998" y="453612"/>
            <a:ext cx="8982002" cy="9379777"/>
          </a:xfrm>
          <a:custGeom>
            <a:avLst/>
            <a:gdLst/>
            <a:ahLst/>
            <a:cxnLst/>
            <a:rect r="r" b="b" t="t" l="l"/>
            <a:pathLst>
              <a:path h="9379777" w="8982002">
                <a:moveTo>
                  <a:pt x="0" y="0"/>
                </a:moveTo>
                <a:lnTo>
                  <a:pt x="8982002" y="0"/>
                </a:lnTo>
                <a:lnTo>
                  <a:pt x="8982002" y="9379776"/>
                </a:lnTo>
                <a:lnTo>
                  <a:pt x="0" y="9379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514873" y="5705914"/>
            <a:ext cx="9233976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ExtraBold"/>
              </a:rPr>
              <a:t>BOARD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4671496"/>
            <a:ext cx="9141473" cy="1005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</a:pPr>
            <a:r>
              <a:rPr lang="en-US" sz="6800" spc="340">
                <a:solidFill>
                  <a:srgbClr val="FFFFFF"/>
                </a:solidFill>
                <a:latin typeface="Poppins ExtraBold Bold"/>
              </a:rPr>
              <a:t>CHANGE CONTROL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6309313" y="8346486"/>
            <a:ext cx="1899973" cy="1703249"/>
            <a:chOff x="0" y="0"/>
            <a:chExt cx="2533298" cy="2270998"/>
          </a:xfrm>
        </p:grpSpPr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513794" y="0"/>
              <a:ext cx="1505710" cy="1505710"/>
              <a:chOff x="0" y="0"/>
              <a:chExt cx="14840029" cy="1484002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94B143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223" t="0" r="223" b="0"/>
                </a:stretch>
              </a:blip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1429510"/>
              <a:ext cx="2533298" cy="841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33"/>
                </a:lnSpc>
              </a:pPr>
              <a:r>
                <a:rPr lang="en-US" sz="1738" spc="173">
                  <a:solidFill>
                    <a:srgbClr val="FFFFFF"/>
                  </a:solidFill>
                  <a:latin typeface="Arial Bold"/>
                </a:rPr>
                <a:t>NEIL ALBERT GARCIA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129326" y="0"/>
            <a:ext cx="8158674" cy="10287000"/>
            <a:chOff x="0" y="0"/>
            <a:chExt cx="2976306" cy="37527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76306" cy="3752726"/>
            </a:xfrm>
            <a:custGeom>
              <a:avLst/>
              <a:gdLst/>
              <a:ahLst/>
              <a:cxnLst/>
              <a:rect r="r" b="b" t="t" l="l"/>
              <a:pathLst>
                <a:path h="3752726" w="297630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591675" y="813379"/>
            <a:ext cx="9233976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5271FF"/>
                </a:solidFill>
                <a:latin typeface="Poppins ExtraBold"/>
              </a:rPr>
              <a:t>MATRIX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29542" y="166258"/>
            <a:ext cx="10358243" cy="89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5"/>
              </a:lnSpc>
            </a:pPr>
            <a:r>
              <a:rPr lang="en-US" sz="6100" spc="305">
                <a:solidFill>
                  <a:srgbClr val="FFFFFF"/>
                </a:solidFill>
                <a:latin typeface="Poppins ExtraBold Bold"/>
              </a:rPr>
              <a:t>COMMUNICATION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979651" y="2004004"/>
            <a:ext cx="12099780" cy="8045730"/>
          </a:xfrm>
          <a:custGeom>
            <a:avLst/>
            <a:gdLst/>
            <a:ahLst/>
            <a:cxnLst/>
            <a:rect r="r" b="b" t="t" l="l"/>
            <a:pathLst>
              <a:path h="8045730" w="12099780">
                <a:moveTo>
                  <a:pt x="0" y="0"/>
                </a:moveTo>
                <a:lnTo>
                  <a:pt x="12099781" y="0"/>
                </a:lnTo>
                <a:lnTo>
                  <a:pt x="12099781" y="8045731"/>
                </a:lnTo>
                <a:lnTo>
                  <a:pt x="0" y="8045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6309313" y="8346486"/>
            <a:ext cx="1899973" cy="1703249"/>
            <a:chOff x="0" y="0"/>
            <a:chExt cx="2533298" cy="2270998"/>
          </a:xfrm>
        </p:grpSpPr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513794" y="0"/>
              <a:ext cx="1505710" cy="1505710"/>
              <a:chOff x="0" y="0"/>
              <a:chExt cx="14840029" cy="1484002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94B143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223" t="0" r="223" b="0"/>
                </a:stretch>
              </a:blip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1429510"/>
              <a:ext cx="2533298" cy="841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33"/>
                </a:lnSpc>
              </a:pPr>
              <a:r>
                <a:rPr lang="en-US" sz="1738" spc="173">
                  <a:solidFill>
                    <a:srgbClr val="FFFFFF"/>
                  </a:solidFill>
                  <a:latin typeface="Arial Bold"/>
                </a:rPr>
                <a:t>NEIL ALBERT GARCIA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1291" y="4384158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505116" y="5566819"/>
            <a:ext cx="5306658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REGISTER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91615" y="4453454"/>
            <a:ext cx="9572211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ExtraBold Bold"/>
              </a:rPr>
              <a:t>RISK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129326" y="0"/>
            <a:ext cx="8158674" cy="10287000"/>
            <a:chOff x="0" y="0"/>
            <a:chExt cx="2976306" cy="37527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76306" cy="3752726"/>
            </a:xfrm>
            <a:custGeom>
              <a:avLst/>
              <a:gdLst/>
              <a:ahLst/>
              <a:cxnLst/>
              <a:rect r="r" b="b" t="t" l="l"/>
              <a:pathLst>
                <a:path h="3752726" w="297630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9228139" y="282709"/>
            <a:ext cx="8661317" cy="9721581"/>
          </a:xfrm>
          <a:custGeom>
            <a:avLst/>
            <a:gdLst/>
            <a:ahLst/>
            <a:cxnLst/>
            <a:rect r="r" b="b" t="t" l="l"/>
            <a:pathLst>
              <a:path h="9721581" w="8661317">
                <a:moveTo>
                  <a:pt x="0" y="0"/>
                </a:moveTo>
                <a:lnTo>
                  <a:pt x="8661317" y="0"/>
                </a:lnTo>
                <a:lnTo>
                  <a:pt x="8661317" y="9721582"/>
                </a:lnTo>
                <a:lnTo>
                  <a:pt x="0" y="9721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591641" y="8301042"/>
            <a:ext cx="1899973" cy="1703249"/>
            <a:chOff x="0" y="0"/>
            <a:chExt cx="2533298" cy="2270998"/>
          </a:xfrm>
        </p:grpSpPr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513794" y="0"/>
              <a:ext cx="1505710" cy="1505710"/>
              <a:chOff x="0" y="0"/>
              <a:chExt cx="14840029" cy="14840029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94B143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223" t="0" r="223" b="0"/>
                </a:stretch>
              </a:blip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1429510"/>
              <a:ext cx="2533298" cy="841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33"/>
                </a:lnSpc>
              </a:pPr>
              <a:r>
                <a:rPr lang="en-US" sz="1738" spc="173">
                  <a:solidFill>
                    <a:srgbClr val="FFFFFF"/>
                  </a:solidFill>
                  <a:latin typeface="Arial Bold"/>
                </a:rPr>
                <a:t>NEIL ALBERT GARCIA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58620" y="4390231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129326" y="0"/>
            <a:ext cx="8158674" cy="10287000"/>
            <a:chOff x="0" y="0"/>
            <a:chExt cx="2976306" cy="37527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76306" cy="3752726"/>
            </a:xfrm>
            <a:custGeom>
              <a:avLst/>
              <a:gdLst/>
              <a:ahLst/>
              <a:cxnLst/>
              <a:rect r="r" b="b" t="t" l="l"/>
              <a:pathLst>
                <a:path h="3752726" w="297630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103100" y="784555"/>
            <a:ext cx="11184900" cy="7716731"/>
            <a:chOff x="0" y="0"/>
            <a:chExt cx="14913200" cy="10288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913200" cy="8521829"/>
            </a:xfrm>
            <a:custGeom>
              <a:avLst/>
              <a:gdLst/>
              <a:ahLst/>
              <a:cxnLst/>
              <a:rect r="r" b="b" t="t" l="l"/>
              <a:pathLst>
                <a:path h="8521829" w="14913200">
                  <a:moveTo>
                    <a:pt x="0" y="0"/>
                  </a:moveTo>
                  <a:lnTo>
                    <a:pt x="14913200" y="0"/>
                  </a:lnTo>
                  <a:lnTo>
                    <a:pt x="14913200" y="8521829"/>
                  </a:lnTo>
                  <a:lnTo>
                    <a:pt x="0" y="8521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8397129"/>
              <a:ext cx="14913200" cy="1891846"/>
            </a:xfrm>
            <a:custGeom>
              <a:avLst/>
              <a:gdLst/>
              <a:ahLst/>
              <a:cxnLst/>
              <a:rect r="r" b="b" t="t" l="l"/>
              <a:pathLst>
                <a:path h="1891846" w="14913200">
                  <a:moveTo>
                    <a:pt x="0" y="0"/>
                  </a:moveTo>
                  <a:lnTo>
                    <a:pt x="14913200" y="0"/>
                  </a:lnTo>
                  <a:lnTo>
                    <a:pt x="14913200" y="1891846"/>
                  </a:lnTo>
                  <a:lnTo>
                    <a:pt x="0" y="1891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357866" y="5567363"/>
            <a:ext cx="6345497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APPROACH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-41870" y="4439166"/>
            <a:ext cx="7144970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ExtraBold Bold"/>
              </a:rPr>
              <a:t>TRANSITION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6113056" y="8566782"/>
            <a:ext cx="1570128" cy="1383037"/>
            <a:chOff x="0" y="0"/>
            <a:chExt cx="2093504" cy="1844049"/>
          </a:xfrm>
        </p:grpSpPr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446765" y="0"/>
              <a:ext cx="1199795" cy="1199795"/>
              <a:chOff x="0" y="0"/>
              <a:chExt cx="14840029" cy="14840029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94B143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223" t="0" r="223" b="0"/>
                </a:stretch>
              </a:blip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0" y="1310146"/>
              <a:ext cx="2093504" cy="533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76"/>
                </a:lnSpc>
              </a:pPr>
              <a:r>
                <a:rPr lang="en-US" sz="1126" spc="112">
                  <a:solidFill>
                    <a:srgbClr val="FFFFFF"/>
                  </a:solidFill>
                  <a:latin typeface="Arial Bold"/>
                </a:rPr>
                <a:t>BRYAN FABELLORE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733024" y="3730767"/>
            <a:ext cx="6561483" cy="655098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365760" y="861230"/>
            <a:ext cx="3179184" cy="9425770"/>
            <a:chOff x="0" y="0"/>
            <a:chExt cx="2354580" cy="69809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53310" cy="6980952"/>
            </a:xfrm>
            <a:custGeom>
              <a:avLst/>
              <a:gdLst/>
              <a:ahLst/>
              <a:cxnLst/>
              <a:rect r="r" b="b" t="t" l="l"/>
              <a:pathLst>
                <a:path h="6980952" w="2353310">
                  <a:moveTo>
                    <a:pt x="784860" y="6913642"/>
                  </a:moveTo>
                  <a:cubicBezTo>
                    <a:pt x="905510" y="6954282"/>
                    <a:pt x="1042670" y="6980952"/>
                    <a:pt x="1177290" y="6980952"/>
                  </a:cubicBezTo>
                  <a:cubicBezTo>
                    <a:pt x="1311910" y="6980952"/>
                    <a:pt x="1441450" y="6958092"/>
                    <a:pt x="1560830" y="6917452"/>
                  </a:cubicBezTo>
                  <a:cubicBezTo>
                    <a:pt x="1563370" y="6916182"/>
                    <a:pt x="1565910" y="6916182"/>
                    <a:pt x="1568450" y="6914912"/>
                  </a:cubicBezTo>
                  <a:cubicBezTo>
                    <a:pt x="2016760" y="6752352"/>
                    <a:pt x="2346960" y="6323092"/>
                    <a:pt x="2353310" y="580879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5804357"/>
                  </a:lnTo>
                  <a:cubicBezTo>
                    <a:pt x="6350" y="6325632"/>
                    <a:pt x="331470" y="6754892"/>
                    <a:pt x="784860" y="691364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4046552" y="1028700"/>
            <a:ext cx="3179184" cy="9425770"/>
            <a:chOff x="0" y="0"/>
            <a:chExt cx="2354580" cy="69809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53310" cy="6980952"/>
            </a:xfrm>
            <a:custGeom>
              <a:avLst/>
              <a:gdLst/>
              <a:ahLst/>
              <a:cxnLst/>
              <a:rect r="r" b="b" t="t" l="l"/>
              <a:pathLst>
                <a:path h="6980952" w="2353310">
                  <a:moveTo>
                    <a:pt x="784860" y="6913642"/>
                  </a:moveTo>
                  <a:cubicBezTo>
                    <a:pt x="905510" y="6954282"/>
                    <a:pt x="1042670" y="6980952"/>
                    <a:pt x="1177290" y="6980952"/>
                  </a:cubicBezTo>
                  <a:cubicBezTo>
                    <a:pt x="1311910" y="6980952"/>
                    <a:pt x="1441450" y="6958092"/>
                    <a:pt x="1560830" y="6917452"/>
                  </a:cubicBezTo>
                  <a:cubicBezTo>
                    <a:pt x="1563370" y="6916182"/>
                    <a:pt x="1565910" y="6916182"/>
                    <a:pt x="1568450" y="6914912"/>
                  </a:cubicBezTo>
                  <a:cubicBezTo>
                    <a:pt x="2016760" y="6752352"/>
                    <a:pt x="2346960" y="6323092"/>
                    <a:pt x="2353310" y="580879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5804357"/>
                  </a:lnTo>
                  <a:cubicBezTo>
                    <a:pt x="6350" y="6325632"/>
                    <a:pt x="331470" y="6754892"/>
                    <a:pt x="784860" y="691364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7578160" y="1028700"/>
            <a:ext cx="3179184" cy="9425770"/>
            <a:chOff x="0" y="0"/>
            <a:chExt cx="2354580" cy="69809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53310" cy="6980952"/>
            </a:xfrm>
            <a:custGeom>
              <a:avLst/>
              <a:gdLst/>
              <a:ahLst/>
              <a:cxnLst/>
              <a:rect r="r" b="b" t="t" l="l"/>
              <a:pathLst>
                <a:path h="6980952" w="2353310">
                  <a:moveTo>
                    <a:pt x="784860" y="6913642"/>
                  </a:moveTo>
                  <a:cubicBezTo>
                    <a:pt x="905510" y="6954282"/>
                    <a:pt x="1042670" y="6980952"/>
                    <a:pt x="1177290" y="6980952"/>
                  </a:cubicBezTo>
                  <a:cubicBezTo>
                    <a:pt x="1311910" y="6980952"/>
                    <a:pt x="1441450" y="6958092"/>
                    <a:pt x="1560830" y="6917452"/>
                  </a:cubicBezTo>
                  <a:cubicBezTo>
                    <a:pt x="1563370" y="6916182"/>
                    <a:pt x="1565910" y="6916182"/>
                    <a:pt x="1568450" y="6914912"/>
                  </a:cubicBezTo>
                  <a:cubicBezTo>
                    <a:pt x="2016760" y="6752352"/>
                    <a:pt x="2346960" y="6323092"/>
                    <a:pt x="2353310" y="580879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5804357"/>
                  </a:lnTo>
                  <a:cubicBezTo>
                    <a:pt x="6350" y="6325632"/>
                    <a:pt x="331470" y="6754892"/>
                    <a:pt x="784860" y="691364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667827" y="8877101"/>
            <a:ext cx="4182756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Content</a:t>
            </a:r>
          </a:p>
          <a:p>
            <a:pPr algn="ctr">
              <a:lnSpc>
                <a:spcPts val="3750"/>
              </a:lnSpc>
            </a:pPr>
            <a:r>
              <a:rPr lang="en-US" sz="3000" spc="300">
                <a:solidFill>
                  <a:srgbClr val="FFFFFF"/>
                </a:solidFill>
                <a:latin typeface="Lato Italics"/>
              </a:rPr>
              <a:t>Department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67827" y="7753350"/>
            <a:ext cx="4182756" cy="105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NEIL</a:t>
            </a:r>
          </a:p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TRAN</a:t>
            </a:r>
          </a:p>
        </p:txBody>
      </p:sp>
      <p:grpSp>
        <p:nvGrpSpPr>
          <p:cNvPr name="Group 14" id="14"/>
          <p:cNvGrpSpPr/>
          <p:nvPr/>
        </p:nvGrpSpPr>
        <p:grpSpPr>
          <a:xfrm rot="-10800000">
            <a:off x="14786419" y="861230"/>
            <a:ext cx="3179184" cy="9425770"/>
            <a:chOff x="0" y="0"/>
            <a:chExt cx="2354580" cy="69809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53310" cy="6980952"/>
            </a:xfrm>
            <a:custGeom>
              <a:avLst/>
              <a:gdLst/>
              <a:ahLst/>
              <a:cxnLst/>
              <a:rect r="r" b="b" t="t" l="l"/>
              <a:pathLst>
                <a:path h="6980952" w="2353310">
                  <a:moveTo>
                    <a:pt x="784860" y="6913642"/>
                  </a:moveTo>
                  <a:cubicBezTo>
                    <a:pt x="905510" y="6954282"/>
                    <a:pt x="1042670" y="6980952"/>
                    <a:pt x="1177290" y="6980952"/>
                  </a:cubicBezTo>
                  <a:cubicBezTo>
                    <a:pt x="1311910" y="6980952"/>
                    <a:pt x="1441450" y="6958092"/>
                    <a:pt x="1560830" y="6917452"/>
                  </a:cubicBezTo>
                  <a:cubicBezTo>
                    <a:pt x="1563370" y="6916182"/>
                    <a:pt x="1565910" y="6916182"/>
                    <a:pt x="1568450" y="6914912"/>
                  </a:cubicBezTo>
                  <a:cubicBezTo>
                    <a:pt x="2016760" y="6752352"/>
                    <a:pt x="2346960" y="6323092"/>
                    <a:pt x="2353310" y="580879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5804357"/>
                  </a:lnTo>
                  <a:cubicBezTo>
                    <a:pt x="6350" y="6325632"/>
                    <a:pt x="331470" y="6754892"/>
                    <a:pt x="784860" y="691364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11262169" y="1028700"/>
            <a:ext cx="3179184" cy="9425770"/>
            <a:chOff x="0" y="0"/>
            <a:chExt cx="2354580" cy="69809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53310" cy="6980952"/>
            </a:xfrm>
            <a:custGeom>
              <a:avLst/>
              <a:gdLst/>
              <a:ahLst/>
              <a:cxnLst/>
              <a:rect r="r" b="b" t="t" l="l"/>
              <a:pathLst>
                <a:path h="6980952" w="2353310">
                  <a:moveTo>
                    <a:pt x="784860" y="6913642"/>
                  </a:moveTo>
                  <a:cubicBezTo>
                    <a:pt x="905510" y="6954282"/>
                    <a:pt x="1042670" y="6980952"/>
                    <a:pt x="1177290" y="6980952"/>
                  </a:cubicBezTo>
                  <a:cubicBezTo>
                    <a:pt x="1311910" y="6980952"/>
                    <a:pt x="1441450" y="6958092"/>
                    <a:pt x="1560830" y="6917452"/>
                  </a:cubicBezTo>
                  <a:cubicBezTo>
                    <a:pt x="1563370" y="6916182"/>
                    <a:pt x="1565910" y="6916182"/>
                    <a:pt x="1568450" y="6914912"/>
                  </a:cubicBezTo>
                  <a:cubicBezTo>
                    <a:pt x="2016760" y="6752352"/>
                    <a:pt x="2346960" y="6323092"/>
                    <a:pt x="2353310" y="580879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5804357"/>
                  </a:lnTo>
                  <a:cubicBezTo>
                    <a:pt x="6350" y="6325632"/>
                    <a:pt x="331470" y="6754892"/>
                    <a:pt x="784860" y="691364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756776" y="1888435"/>
            <a:ext cx="2397153" cy="2397153"/>
            <a:chOff x="0" y="0"/>
            <a:chExt cx="14840029" cy="1484002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-1410" t="0" r="-141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1653184" y="1888435"/>
            <a:ext cx="2397153" cy="2397153"/>
            <a:chOff x="0" y="0"/>
            <a:chExt cx="14840029" cy="1484002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5177434" y="1888435"/>
            <a:ext cx="2397153" cy="2397153"/>
            <a:chOff x="0" y="0"/>
            <a:chExt cx="14840029" cy="1484002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7969176" y="1888435"/>
            <a:ext cx="2397153" cy="2397153"/>
            <a:chOff x="0" y="0"/>
            <a:chExt cx="14840029" cy="1484002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4437567" y="1888435"/>
            <a:ext cx="2397153" cy="2397153"/>
            <a:chOff x="0" y="0"/>
            <a:chExt cx="14840029" cy="1484002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310286" y="6623770"/>
            <a:ext cx="3290133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300" spc="330">
                <a:solidFill>
                  <a:srgbClr val="FFFFFF"/>
                </a:solidFill>
                <a:latin typeface="Arial"/>
              </a:rPr>
              <a:t>Group</a:t>
            </a:r>
          </a:p>
          <a:p>
            <a:pPr algn="ctr">
              <a:lnSpc>
                <a:spcPts val="4125"/>
              </a:lnSpc>
            </a:pPr>
            <a:r>
              <a:rPr lang="en-US" sz="3300" spc="330">
                <a:solidFill>
                  <a:srgbClr val="FFFFFF"/>
                </a:solidFill>
                <a:latin typeface="Arial"/>
              </a:rPr>
              <a:t>Leader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-136204" y="4459690"/>
            <a:ext cx="4182756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Arial Bold"/>
              </a:rPr>
              <a:t>PALLAS FONTIVEROS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760383" y="4459690"/>
            <a:ext cx="4182756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Arial Bold"/>
              </a:rPr>
              <a:t>JOSHUA </a:t>
            </a:r>
          </a:p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Arial Bold"/>
              </a:rPr>
              <a:t>ROXAS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544944" y="4458364"/>
            <a:ext cx="4182756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Arial Bold"/>
              </a:rPr>
              <a:t>BRYAN FABELLORE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504432" y="4459690"/>
            <a:ext cx="3279136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Arial Bold"/>
              </a:rPr>
              <a:t>NEIL ALBERT GARCIA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869000" y="4458364"/>
            <a:ext cx="301402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Arial Bold"/>
              </a:rPr>
              <a:t>GABRIEL PEREZ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991255" y="6623770"/>
            <a:ext cx="3290133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300" spc="330">
                <a:solidFill>
                  <a:srgbClr val="FFFFFF"/>
                </a:solidFill>
                <a:latin typeface="Arial"/>
              </a:rPr>
              <a:t>Lead Developer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522686" y="6623770"/>
            <a:ext cx="3290133" cy="111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3300" spc="330">
                <a:solidFill>
                  <a:srgbClr val="FFFFFF"/>
                </a:solidFill>
                <a:latin typeface="Arial"/>
              </a:rPr>
              <a:t>Project Manager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035828" y="6640830"/>
            <a:ext cx="3631867" cy="90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sz="2700" spc="270">
                <a:solidFill>
                  <a:srgbClr val="FFFFFF"/>
                </a:solidFill>
                <a:latin typeface="Arial"/>
              </a:rPr>
              <a:t>Project</a:t>
            </a:r>
          </a:p>
          <a:p>
            <a:pPr algn="ctr">
              <a:lnSpc>
                <a:spcPts val="3375"/>
              </a:lnSpc>
            </a:pPr>
            <a:r>
              <a:rPr lang="en-US" sz="2700" spc="270">
                <a:solidFill>
                  <a:srgbClr val="FFFFFF"/>
                </a:solidFill>
                <a:latin typeface="Arial"/>
              </a:rPr>
              <a:t>Documentations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560078" y="6640830"/>
            <a:ext cx="3631867" cy="869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260">
                <a:solidFill>
                  <a:srgbClr val="FFFFFF"/>
                </a:solidFill>
                <a:latin typeface="Arial"/>
              </a:rPr>
              <a:t>Project Documentations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805526" y="2085827"/>
            <a:ext cx="6164339" cy="6164339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224837" y="3701213"/>
            <a:ext cx="12616379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</a:pPr>
            <a:r>
              <a:rPr lang="en-US" sz="9999" spc="999">
                <a:solidFill>
                  <a:srgbClr val="5271FF"/>
                </a:solidFill>
                <a:latin typeface="Poppins ExtraBold Bold"/>
              </a:rPr>
              <a:t>OPEN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71316" y="3544045"/>
            <a:ext cx="12616379" cy="17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600">
                <a:solidFill>
                  <a:srgbClr val="2B4A9D"/>
                </a:solidFill>
                <a:latin typeface="Poppins ExtraBold Bold"/>
              </a:rPr>
              <a:t>PROJECT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170686" y="4410825"/>
            <a:ext cx="1570128" cy="1383037"/>
            <a:chOff x="0" y="0"/>
            <a:chExt cx="2093504" cy="1844049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446765" y="0"/>
              <a:ext cx="1199795" cy="1199795"/>
              <a:chOff x="0" y="0"/>
              <a:chExt cx="14840029" cy="1484002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94B143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223" t="0" r="223" b="0"/>
                </a:stretch>
              </a:blip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1310146"/>
              <a:ext cx="2093504" cy="533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76"/>
                </a:lnSpc>
              </a:pPr>
              <a:r>
                <a:rPr lang="en-US" sz="1126" spc="112">
                  <a:solidFill>
                    <a:srgbClr val="FFFFFF"/>
                  </a:solidFill>
                  <a:latin typeface="Arial Bold"/>
                </a:rPr>
                <a:t>BRYAN FABELLORE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805526" y="2085827"/>
            <a:ext cx="6164339" cy="6164339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289014" y="3544056"/>
            <a:ext cx="12616379" cy="178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1200">
                <a:solidFill>
                  <a:srgbClr val="5271FF"/>
                </a:solidFill>
                <a:latin typeface="Poppins ExtraBold Bold"/>
              </a:rPr>
              <a:t>GIT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71316" y="3544045"/>
            <a:ext cx="12616379" cy="17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600">
                <a:solidFill>
                  <a:srgbClr val="2B4A9D"/>
                </a:solidFill>
                <a:latin typeface="Poppins ExtraBold Bold"/>
              </a:rPr>
              <a:t>HUB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285947" y="4410825"/>
            <a:ext cx="1570128" cy="1383037"/>
            <a:chOff x="0" y="0"/>
            <a:chExt cx="2093504" cy="1844049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446765" y="0"/>
              <a:ext cx="1199795" cy="1199795"/>
              <a:chOff x="0" y="0"/>
              <a:chExt cx="14840029" cy="1484002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94B143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223" t="0" r="223" b="0"/>
                </a:stretch>
              </a:blip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1310146"/>
              <a:ext cx="2093504" cy="533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76"/>
                </a:lnSpc>
              </a:pPr>
              <a:r>
                <a:rPr lang="en-US" sz="1126" spc="112">
                  <a:solidFill>
                    <a:srgbClr val="FFFFFF"/>
                  </a:solidFill>
                  <a:latin typeface="Arial Bold"/>
                </a:rPr>
                <a:t>BRYAN FABELLORE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4236206" y="-2600104"/>
            <a:ext cx="15487209" cy="15487209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423930" y="4395759"/>
            <a:ext cx="14521584" cy="1880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52"/>
              </a:lnSpc>
            </a:pPr>
            <a:r>
              <a:rPr lang="en-US" sz="12716" spc="635">
                <a:solidFill>
                  <a:srgbClr val="FFFFFF"/>
                </a:solidFill>
                <a:latin typeface="Poppins ExtraBold"/>
              </a:rPr>
              <a:t>QUESTIONS?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733024" y="3730767"/>
            <a:ext cx="6561483" cy="655098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028700" y="550328"/>
            <a:ext cx="5178049" cy="9736672"/>
            <a:chOff x="0" y="0"/>
            <a:chExt cx="2354580" cy="44274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53310" cy="4427493"/>
            </a:xfrm>
            <a:custGeom>
              <a:avLst/>
              <a:gdLst/>
              <a:ahLst/>
              <a:cxnLst/>
              <a:rect r="r" b="b" t="t" l="l"/>
              <a:pathLst>
                <a:path h="4427493" w="2353310">
                  <a:moveTo>
                    <a:pt x="784860" y="4360183"/>
                  </a:moveTo>
                  <a:cubicBezTo>
                    <a:pt x="905510" y="4400823"/>
                    <a:pt x="1042670" y="4427493"/>
                    <a:pt x="1177290" y="4427493"/>
                  </a:cubicBezTo>
                  <a:cubicBezTo>
                    <a:pt x="1311910" y="4427493"/>
                    <a:pt x="1441450" y="4404633"/>
                    <a:pt x="1560830" y="4363993"/>
                  </a:cubicBezTo>
                  <a:cubicBezTo>
                    <a:pt x="1563370" y="4362723"/>
                    <a:pt x="1565910" y="4362723"/>
                    <a:pt x="1568450" y="4361453"/>
                  </a:cubicBezTo>
                  <a:cubicBezTo>
                    <a:pt x="2016760" y="4198893"/>
                    <a:pt x="2346960" y="3769633"/>
                    <a:pt x="2353310" y="3263187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260718"/>
                  </a:lnTo>
                  <a:cubicBezTo>
                    <a:pt x="6350" y="3772173"/>
                    <a:pt x="331470" y="4201433"/>
                    <a:pt x="784860" y="4360183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33555" y="1295943"/>
            <a:ext cx="3969597" cy="39695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134" r="0" b="-45865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199611" y="1257843"/>
            <a:ext cx="7732308" cy="102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24"/>
              </a:lnSpc>
            </a:pPr>
            <a:r>
              <a:rPr lang="en-US" sz="6499" spc="649">
                <a:solidFill>
                  <a:srgbClr val="FFFFFF"/>
                </a:solidFill>
                <a:latin typeface="Lato Bold"/>
              </a:rPr>
              <a:t>Project Adviser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6975" y="6214220"/>
            <a:ext cx="4182756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FFFFF"/>
                </a:solidFill>
                <a:latin typeface="Lato"/>
              </a:rPr>
              <a:t>MR. </a:t>
            </a:r>
          </a:p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FFFFF"/>
                </a:solidFill>
                <a:latin typeface="Lato"/>
              </a:rPr>
              <a:t>JOJO F.CASTILLO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99611" y="3827989"/>
            <a:ext cx="9077325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 spc="320">
                <a:solidFill>
                  <a:srgbClr val="FFFFFF"/>
                </a:solidFill>
                <a:latin typeface="Lato"/>
              </a:rPr>
              <a:t>EXECUTIVE DIRECTOR</a:t>
            </a:r>
          </a:p>
          <a:p>
            <a:pPr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 spc="320">
                <a:solidFill>
                  <a:srgbClr val="FFFFFF"/>
                </a:solidFill>
                <a:latin typeface="Lato"/>
              </a:rPr>
              <a:t>TECHNICAL SERVICES DIRECTOR</a:t>
            </a:r>
          </a:p>
          <a:p>
            <a:pPr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 spc="320">
                <a:solidFill>
                  <a:srgbClr val="FFFFFF"/>
                </a:solidFill>
                <a:latin typeface="Lato"/>
              </a:rPr>
              <a:t>ADMINISTRATIVE SUPPORT SERVICES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6329083" y="192483"/>
            <a:ext cx="1735602" cy="1735602"/>
            <a:chOff x="0" y="0"/>
            <a:chExt cx="14840029" cy="148400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6105768" y="2047582"/>
            <a:ext cx="2182232" cy="8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0"/>
              </a:lnSpc>
            </a:pPr>
            <a:r>
              <a:rPr lang="en-US" sz="2172" spc="217">
                <a:solidFill>
                  <a:srgbClr val="FFFFFF"/>
                </a:solidFill>
                <a:latin typeface="Arial Bold"/>
              </a:rPr>
              <a:t>GABRIEL PEREZ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09438" y="-3642319"/>
            <a:ext cx="9342037" cy="934203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960724" y="590581"/>
            <a:ext cx="8183276" cy="89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ExtraBold"/>
              </a:rPr>
              <a:t>INTRODUCTION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03727" y="1740180"/>
            <a:ext cx="8163842" cy="816384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194060" y="3393226"/>
            <a:ext cx="7383176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HAS A LIMITED NUMBER OF EMPLOYEES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RELIES ON SHOPEE'S SITE WHEN ORDERING A PRODUCT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EMPLOYEES MANUALLY RECORDS CUSTOMER INFORMATION AND TRANSACTIONS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8789" y="5143500"/>
            <a:ext cx="3716081" cy="3716081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084675" y="5349393"/>
            <a:ext cx="3304309" cy="3304296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6328551" y="0"/>
            <a:ext cx="1735602" cy="1735602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6105236" y="1855099"/>
            <a:ext cx="2182232" cy="8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0"/>
              </a:lnSpc>
            </a:pPr>
            <a:r>
              <a:rPr lang="en-US" sz="2172" spc="217">
                <a:solidFill>
                  <a:srgbClr val="FFFFFF"/>
                </a:solidFill>
                <a:latin typeface="Arial Bold"/>
              </a:rPr>
              <a:t>GABRIEL PEREZ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71107" y="-2012676"/>
            <a:ext cx="2396931" cy="11738871"/>
            <a:chOff x="0" y="0"/>
            <a:chExt cx="874407" cy="42823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4407" cy="4282372"/>
            </a:xfrm>
            <a:custGeom>
              <a:avLst/>
              <a:gdLst/>
              <a:ahLst/>
              <a:cxnLst/>
              <a:rect r="r" b="b" t="t" l="l"/>
              <a:pathLst>
                <a:path h="4282372" w="874407">
                  <a:moveTo>
                    <a:pt x="0" y="0"/>
                  </a:moveTo>
                  <a:lnTo>
                    <a:pt x="874407" y="0"/>
                  </a:lnTo>
                  <a:lnTo>
                    <a:pt x="874407" y="4282372"/>
                  </a:lnTo>
                  <a:lnTo>
                    <a:pt x="0" y="4282372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92158" y="265868"/>
            <a:ext cx="9375972" cy="89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ExtraBold"/>
              </a:rPr>
              <a:t>PROBLEM STATEMENT</a:t>
            </a:r>
          </a:p>
        </p:txBody>
      </p:sp>
      <p:grpSp>
        <p:nvGrpSpPr>
          <p:cNvPr name="Group 5" id="5"/>
          <p:cNvGrpSpPr/>
          <p:nvPr/>
        </p:nvGrpSpPr>
        <p:grpSpPr>
          <a:xfrm rot="-5400000">
            <a:off x="5770760" y="973417"/>
            <a:ext cx="1062164" cy="16443393"/>
            <a:chOff x="0" y="0"/>
            <a:chExt cx="387480" cy="59985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7480" cy="5998594"/>
            </a:xfrm>
            <a:custGeom>
              <a:avLst/>
              <a:gdLst/>
              <a:ahLst/>
              <a:cxnLst/>
              <a:rect r="r" b="b" t="t" l="l"/>
              <a:pathLst>
                <a:path h="5998594" w="387480">
                  <a:moveTo>
                    <a:pt x="0" y="0"/>
                  </a:moveTo>
                  <a:lnTo>
                    <a:pt x="387480" y="0"/>
                  </a:lnTo>
                  <a:lnTo>
                    <a:pt x="387480" y="5998594"/>
                  </a:lnTo>
                  <a:lnTo>
                    <a:pt x="0" y="5998594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45432" y="1537771"/>
            <a:ext cx="7363455" cy="1282073"/>
            <a:chOff x="0" y="0"/>
            <a:chExt cx="13275289" cy="2311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275289" cy="2311400"/>
            </a:xfrm>
            <a:custGeom>
              <a:avLst/>
              <a:gdLst/>
              <a:ahLst/>
              <a:cxnLst/>
              <a:rect r="r" b="b" t="t" l="l"/>
              <a:pathLst>
                <a:path h="2311400" w="13275289">
                  <a:moveTo>
                    <a:pt x="1297048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12970489" y="2311400"/>
                  </a:lnTo>
                  <a:cubicBezTo>
                    <a:pt x="13139400" y="2311400"/>
                    <a:pt x="13275289" y="2175510"/>
                    <a:pt x="13275289" y="2006600"/>
                  </a:cubicBezTo>
                  <a:lnTo>
                    <a:pt x="13275289" y="304800"/>
                  </a:lnTo>
                  <a:cubicBezTo>
                    <a:pt x="13275289" y="135890"/>
                    <a:pt x="13139400" y="0"/>
                    <a:pt x="12970489" y="0"/>
                  </a:cubicBezTo>
                  <a:close/>
                </a:path>
              </a:pathLst>
            </a:custGeom>
            <a:solidFill>
              <a:srgbClr val="2F2E2D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920288" y="1715764"/>
            <a:ext cx="6410038" cy="878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5"/>
              </a:lnSpc>
            </a:pPr>
            <a:r>
              <a:rPr lang="en-US" sz="2539">
                <a:solidFill>
                  <a:srgbClr val="FFFFFF"/>
                </a:solidFill>
                <a:latin typeface="Canva Sans Bold"/>
              </a:rPr>
              <a:t>Delayed response in handling customer inquiries about the product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218372"/>
            <a:ext cx="891588" cy="1601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054"/>
              </a:lnSpc>
            </a:pPr>
            <a:r>
              <a:rPr lang="en-US" sz="9324">
                <a:solidFill>
                  <a:srgbClr val="5271FF"/>
                </a:solidFill>
                <a:latin typeface="Canva Sans Bold"/>
              </a:rPr>
              <a:t>1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399915" y="3284936"/>
            <a:ext cx="7573615" cy="1282073"/>
            <a:chOff x="0" y="0"/>
            <a:chExt cx="13654178" cy="2311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654179" cy="2311400"/>
            </a:xfrm>
            <a:custGeom>
              <a:avLst/>
              <a:gdLst/>
              <a:ahLst/>
              <a:cxnLst/>
              <a:rect r="r" b="b" t="t" l="l"/>
              <a:pathLst>
                <a:path h="2311400" w="13654179">
                  <a:moveTo>
                    <a:pt x="1334937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13349379" y="2311400"/>
                  </a:lnTo>
                  <a:cubicBezTo>
                    <a:pt x="13518288" y="2311400"/>
                    <a:pt x="13654179" y="2175510"/>
                    <a:pt x="13654179" y="2006600"/>
                  </a:cubicBezTo>
                  <a:lnTo>
                    <a:pt x="13654179" y="304800"/>
                  </a:lnTo>
                  <a:cubicBezTo>
                    <a:pt x="13654179" y="135890"/>
                    <a:pt x="13518288" y="0"/>
                    <a:pt x="13349379" y="0"/>
                  </a:cubicBezTo>
                  <a:close/>
                </a:path>
              </a:pathLst>
            </a:custGeom>
            <a:solidFill>
              <a:srgbClr val="2F2E2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977539" y="3453404"/>
            <a:ext cx="6703295" cy="88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5"/>
              </a:lnSpc>
            </a:pPr>
            <a:r>
              <a:rPr lang="en-US" sz="2539">
                <a:solidFill>
                  <a:srgbClr val="FFFFFF"/>
                </a:solidFill>
                <a:latin typeface="Montserrat Classic Bold"/>
              </a:rPr>
              <a:t>Staff have difficulties in catching up if there is a new or ongoing order.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13766" y="2965536"/>
            <a:ext cx="772299" cy="1601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054"/>
              </a:lnSpc>
            </a:pPr>
            <a:r>
              <a:rPr lang="en-US" sz="9324">
                <a:solidFill>
                  <a:srgbClr val="5271FF"/>
                </a:solidFill>
                <a:latin typeface="Montserrat Classic Bold"/>
              </a:rPr>
              <a:t>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85844" y="5029283"/>
            <a:ext cx="7234394" cy="1282073"/>
            <a:chOff x="0" y="0"/>
            <a:chExt cx="13042609" cy="2311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042609" cy="2311400"/>
            </a:xfrm>
            <a:custGeom>
              <a:avLst/>
              <a:gdLst/>
              <a:ahLst/>
              <a:cxnLst/>
              <a:rect r="r" b="b" t="t" l="l"/>
              <a:pathLst>
                <a:path h="2311400" w="13042609">
                  <a:moveTo>
                    <a:pt x="1273780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12737809" y="2311400"/>
                  </a:lnTo>
                  <a:cubicBezTo>
                    <a:pt x="12906719" y="2311400"/>
                    <a:pt x="13042609" y="2175510"/>
                    <a:pt x="13042609" y="2006600"/>
                  </a:cubicBezTo>
                  <a:lnTo>
                    <a:pt x="13042609" y="304800"/>
                  </a:lnTo>
                  <a:cubicBezTo>
                    <a:pt x="13042609" y="135890"/>
                    <a:pt x="12906719" y="0"/>
                    <a:pt x="12737809" y="0"/>
                  </a:cubicBezTo>
                  <a:close/>
                </a:path>
              </a:pathLst>
            </a:custGeom>
            <a:solidFill>
              <a:srgbClr val="2F2E2D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931638" y="5198648"/>
            <a:ext cx="6410038" cy="88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5"/>
              </a:lnSpc>
            </a:pPr>
            <a:r>
              <a:rPr lang="en-US" sz="2539">
                <a:solidFill>
                  <a:srgbClr val="FFFFFF"/>
                </a:solidFill>
                <a:latin typeface="Montserrat Classic Bold"/>
              </a:rPr>
              <a:t>Takes too long to manually record the  transaction and customer information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0050" y="4709884"/>
            <a:ext cx="1116588" cy="1601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054"/>
              </a:lnSpc>
            </a:pPr>
            <a:r>
              <a:rPr lang="en-US" sz="9324">
                <a:solidFill>
                  <a:srgbClr val="5271FF"/>
                </a:solidFill>
                <a:latin typeface="Montserrat Classic Bold"/>
              </a:rPr>
              <a:t>3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399915" y="6773631"/>
            <a:ext cx="7573615" cy="1282073"/>
            <a:chOff x="0" y="0"/>
            <a:chExt cx="13654178" cy="2311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654179" cy="2311400"/>
            </a:xfrm>
            <a:custGeom>
              <a:avLst/>
              <a:gdLst/>
              <a:ahLst/>
              <a:cxnLst/>
              <a:rect r="r" b="b" t="t" l="l"/>
              <a:pathLst>
                <a:path h="2311400" w="13654179">
                  <a:moveTo>
                    <a:pt x="1334937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13349379" y="2311400"/>
                  </a:lnTo>
                  <a:cubicBezTo>
                    <a:pt x="13518288" y="2311400"/>
                    <a:pt x="13654179" y="2175510"/>
                    <a:pt x="13654179" y="2006600"/>
                  </a:cubicBezTo>
                  <a:lnTo>
                    <a:pt x="13654179" y="304800"/>
                  </a:lnTo>
                  <a:cubicBezTo>
                    <a:pt x="13654179" y="135890"/>
                    <a:pt x="13518288" y="0"/>
                    <a:pt x="13349379" y="0"/>
                  </a:cubicBezTo>
                  <a:close/>
                </a:path>
              </a:pathLst>
            </a:custGeom>
            <a:solidFill>
              <a:srgbClr val="2F2E2D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135165" y="6942099"/>
            <a:ext cx="6097439" cy="88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5"/>
              </a:lnSpc>
            </a:pPr>
            <a:r>
              <a:rPr lang="en-US" sz="2539">
                <a:solidFill>
                  <a:srgbClr val="FFFFFF"/>
                </a:solidFill>
                <a:latin typeface="Montserrat Classic Bold"/>
              </a:rPr>
              <a:t>Inconsistent recording of sales and transactions of customers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26504" y="6454231"/>
            <a:ext cx="769357" cy="1601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054"/>
              </a:lnSpc>
            </a:pPr>
            <a:r>
              <a:rPr lang="en-US" sz="9324">
                <a:solidFill>
                  <a:srgbClr val="5271FF"/>
                </a:solidFill>
                <a:latin typeface="Montserrat Classic Bold"/>
              </a:rPr>
              <a:t>4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5783289" y="106424"/>
            <a:ext cx="1372567" cy="1372567"/>
            <a:chOff x="0" y="0"/>
            <a:chExt cx="14840029" cy="1484002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5606684" y="1572620"/>
            <a:ext cx="1725776" cy="64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4"/>
              </a:lnSpc>
            </a:pPr>
            <a:r>
              <a:rPr lang="en-US" sz="1717" spc="171">
                <a:solidFill>
                  <a:srgbClr val="FFFFFF"/>
                </a:solidFill>
                <a:latin typeface="Arial Bold"/>
              </a:rPr>
              <a:t>GABRIEL PEREZ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1144" y="2049379"/>
            <a:ext cx="9968424" cy="1259922"/>
            <a:chOff x="0" y="0"/>
            <a:chExt cx="3636508" cy="4596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6508" cy="459623"/>
            </a:xfrm>
            <a:custGeom>
              <a:avLst/>
              <a:gdLst/>
              <a:ahLst/>
              <a:cxnLst/>
              <a:rect r="r" b="b" t="t" l="l"/>
              <a:pathLst>
                <a:path h="459623" w="3636508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15411" y="2195407"/>
            <a:ext cx="9217558" cy="90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0"/>
              </a:lnSpc>
            </a:pPr>
            <a:r>
              <a:rPr lang="en-US" sz="6200" spc="310">
                <a:solidFill>
                  <a:srgbClr val="FFFFFF"/>
                </a:solidFill>
                <a:latin typeface="Poppins ExtraBold Bold"/>
              </a:rPr>
              <a:t>KEY DELIVERABLES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129326" y="0"/>
            <a:ext cx="8158674" cy="10287000"/>
            <a:chOff x="0" y="0"/>
            <a:chExt cx="2976306" cy="3752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76306" cy="3752726"/>
            </a:xfrm>
            <a:custGeom>
              <a:avLst/>
              <a:gdLst/>
              <a:ahLst/>
              <a:cxnLst/>
              <a:rect r="r" b="b" t="t" l="l"/>
              <a:pathLst>
                <a:path h="3752726" w="297630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310" y="1137467"/>
            <a:ext cx="1532700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PROJECT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3709351"/>
            <a:ext cx="10723725" cy="1867140"/>
            <a:chOff x="0" y="0"/>
            <a:chExt cx="13275289" cy="2311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275289" cy="2311400"/>
            </a:xfrm>
            <a:custGeom>
              <a:avLst/>
              <a:gdLst/>
              <a:ahLst/>
              <a:cxnLst/>
              <a:rect r="r" b="b" t="t" l="l"/>
              <a:pathLst>
                <a:path h="2311400" w="13275289">
                  <a:moveTo>
                    <a:pt x="1297048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12970489" y="2311400"/>
                  </a:lnTo>
                  <a:cubicBezTo>
                    <a:pt x="13139400" y="2311400"/>
                    <a:pt x="13275289" y="2175510"/>
                    <a:pt x="13275289" y="2006600"/>
                  </a:cubicBezTo>
                  <a:lnTo>
                    <a:pt x="13275289" y="304800"/>
                  </a:lnTo>
                  <a:cubicBezTo>
                    <a:pt x="13275289" y="135890"/>
                    <a:pt x="13139400" y="0"/>
                    <a:pt x="12970489" y="0"/>
                  </a:cubicBezTo>
                  <a:close/>
                </a:path>
              </a:pathLst>
            </a:custGeom>
            <a:solidFill>
              <a:srgbClr val="2F2E2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865887" y="3752651"/>
            <a:ext cx="9335221" cy="169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60"/>
              </a:lnSpc>
            </a:pPr>
            <a:r>
              <a:rPr lang="en-US" sz="4900">
                <a:solidFill>
                  <a:srgbClr val="FFFFFF"/>
                </a:solidFill>
                <a:latin typeface="Canva Sans Bold"/>
              </a:rPr>
              <a:t>User stories and acceptance criteria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966314" y="5823875"/>
            <a:ext cx="10723725" cy="1867140"/>
            <a:chOff x="0" y="0"/>
            <a:chExt cx="13275289" cy="2311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275289" cy="2311400"/>
            </a:xfrm>
            <a:custGeom>
              <a:avLst/>
              <a:gdLst/>
              <a:ahLst/>
              <a:cxnLst/>
              <a:rect r="r" b="b" t="t" l="l"/>
              <a:pathLst>
                <a:path h="2311400" w="13275289">
                  <a:moveTo>
                    <a:pt x="1297048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12970489" y="2311400"/>
                  </a:lnTo>
                  <a:cubicBezTo>
                    <a:pt x="13139400" y="2311400"/>
                    <a:pt x="13275289" y="2175510"/>
                    <a:pt x="13275289" y="2006600"/>
                  </a:cubicBezTo>
                  <a:lnTo>
                    <a:pt x="13275289" y="304800"/>
                  </a:lnTo>
                  <a:cubicBezTo>
                    <a:pt x="13275289" y="135890"/>
                    <a:pt x="13139400" y="0"/>
                    <a:pt x="12970489" y="0"/>
                  </a:cubicBezTo>
                  <a:close/>
                </a:path>
              </a:pathLst>
            </a:custGeom>
            <a:solidFill>
              <a:srgbClr val="2F2E2D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7924079" y="6214666"/>
            <a:ext cx="933522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Canva Sans Bold"/>
              </a:rPr>
              <a:t>Survey results and analysis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28700" y="7886940"/>
            <a:ext cx="10723725" cy="1867140"/>
            <a:chOff x="0" y="0"/>
            <a:chExt cx="13275289" cy="2311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275289" cy="2311400"/>
            </a:xfrm>
            <a:custGeom>
              <a:avLst/>
              <a:gdLst/>
              <a:ahLst/>
              <a:cxnLst/>
              <a:rect r="r" b="b" t="t" l="l"/>
              <a:pathLst>
                <a:path h="2311400" w="13275289">
                  <a:moveTo>
                    <a:pt x="1297048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12970489" y="2311400"/>
                  </a:lnTo>
                  <a:cubicBezTo>
                    <a:pt x="13139400" y="2311400"/>
                    <a:pt x="13275289" y="2175510"/>
                    <a:pt x="13275289" y="2006600"/>
                  </a:cubicBezTo>
                  <a:lnTo>
                    <a:pt x="13275289" y="304800"/>
                  </a:lnTo>
                  <a:cubicBezTo>
                    <a:pt x="13275289" y="135890"/>
                    <a:pt x="13139400" y="0"/>
                    <a:pt x="12970489" y="0"/>
                  </a:cubicBezTo>
                  <a:close/>
                </a:path>
              </a:pathLst>
            </a:custGeom>
            <a:solidFill>
              <a:srgbClr val="2F2E2D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865887" y="8014865"/>
            <a:ext cx="9335221" cy="211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8"/>
              </a:lnSpc>
            </a:pPr>
            <a:r>
              <a:rPr lang="en-US" sz="4198">
                <a:solidFill>
                  <a:srgbClr val="FFFFFF"/>
                </a:solidFill>
                <a:latin typeface="Canva Sans Bold"/>
              </a:rPr>
              <a:t>Inventory management system for products</a:t>
            </a:r>
          </a:p>
          <a:p>
            <a:pPr>
              <a:lnSpc>
                <a:spcPts val="5178"/>
              </a:lnSpc>
            </a:pP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5761517" y="706943"/>
            <a:ext cx="1928521" cy="1928521"/>
            <a:chOff x="0" y="0"/>
            <a:chExt cx="14840029" cy="1484002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-1410" t="0" r="-1410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5415511" y="2836862"/>
            <a:ext cx="2620533" cy="872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FFFFFF"/>
                </a:solidFill>
                <a:latin typeface="Arial"/>
              </a:rPr>
              <a:t>PALLAS</a:t>
            </a:r>
          </a:p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FFFFFF"/>
                </a:solidFill>
                <a:latin typeface="Arial"/>
              </a:rPr>
              <a:t>FONTIVEROS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026079" y="1565594"/>
            <a:ext cx="3963020" cy="5276243"/>
            <a:chOff x="0" y="0"/>
            <a:chExt cx="3663950" cy="48780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0291" t="0" r="-50291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296280" y="4128232"/>
            <a:ext cx="3963020" cy="5276243"/>
            <a:chOff x="0" y="0"/>
            <a:chExt cx="3663950" cy="48780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5671" t="0" r="-4491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0" id="20"/>
          <p:cNvGrpSpPr/>
          <p:nvPr/>
        </p:nvGrpSpPr>
        <p:grpSpPr>
          <a:xfrm rot="-5400000">
            <a:off x="5772362" y="-3626483"/>
            <a:ext cx="1629197" cy="9534524"/>
            <a:chOff x="0" y="0"/>
            <a:chExt cx="2354580" cy="1377967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53310" cy="13779675"/>
            </a:xfrm>
            <a:custGeom>
              <a:avLst/>
              <a:gdLst/>
              <a:ahLst/>
              <a:cxnLst/>
              <a:rect r="r" b="b" t="t" l="l"/>
              <a:pathLst>
                <a:path h="13779675" w="2353310">
                  <a:moveTo>
                    <a:pt x="784860" y="13712366"/>
                  </a:moveTo>
                  <a:cubicBezTo>
                    <a:pt x="905510" y="13753005"/>
                    <a:pt x="1042670" y="13779675"/>
                    <a:pt x="1177290" y="13779675"/>
                  </a:cubicBezTo>
                  <a:cubicBezTo>
                    <a:pt x="1311910" y="13779675"/>
                    <a:pt x="1441450" y="13756816"/>
                    <a:pt x="1560830" y="13716175"/>
                  </a:cubicBezTo>
                  <a:cubicBezTo>
                    <a:pt x="1563370" y="13714905"/>
                    <a:pt x="1565910" y="13714905"/>
                    <a:pt x="1568450" y="13713636"/>
                  </a:cubicBezTo>
                  <a:cubicBezTo>
                    <a:pt x="2016760" y="13551075"/>
                    <a:pt x="2346960" y="13121816"/>
                    <a:pt x="2353310" y="1258659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576932"/>
                  </a:lnTo>
                  <a:cubicBezTo>
                    <a:pt x="6350" y="13124355"/>
                    <a:pt x="331470" y="13553616"/>
                    <a:pt x="784860" y="1371236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2" id="22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4" id="24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72439" y="2727233"/>
            <a:ext cx="10372319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3" indent="-323852" lvl="1">
              <a:lnSpc>
                <a:spcPts val="375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Generate higher yield or profit</a:t>
            </a:r>
          </a:p>
          <a:p>
            <a:pPr marL="647703" indent="-323852" lvl="1">
              <a:lnSpc>
                <a:spcPts val="375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Reach other markets</a:t>
            </a:r>
          </a:p>
          <a:p>
            <a:pPr>
              <a:lnSpc>
                <a:spcPts val="375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2372439" y="5188550"/>
            <a:ext cx="10372319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3" indent="-323852" lvl="1">
              <a:lnSpc>
                <a:spcPts val="375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Automate the encoding process</a:t>
            </a:r>
          </a:p>
          <a:p>
            <a:pPr marL="647703" indent="-323852" lvl="1">
              <a:lnSpc>
                <a:spcPts val="375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E</a:t>
            </a:r>
            <a:r>
              <a:rPr lang="en-US" sz="3000" spc="300">
                <a:solidFill>
                  <a:srgbClr val="000000"/>
                </a:solidFill>
                <a:latin typeface="Lato Italics"/>
              </a:rPr>
              <a:t>nable customers to make transaction directly with Fleeky Curtains</a:t>
            </a:r>
          </a:p>
          <a:p>
            <a:pPr>
              <a:lnSpc>
                <a:spcPts val="3750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2372439" y="7655524"/>
            <a:ext cx="10372319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3" indent="-323852" lvl="1">
              <a:lnSpc>
                <a:spcPts val="3750"/>
              </a:lnSpc>
              <a:buFont typeface="Arial"/>
              <a:buChar char="•"/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Establish the website and its payment gateway active and be hosted in a domain.</a:t>
            </a:r>
          </a:p>
          <a:p>
            <a:pPr>
              <a:lnSpc>
                <a:spcPts val="375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2372439" y="2184408"/>
            <a:ext cx="89262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TEAM GOAL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42168" y="2648681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42168" y="5103842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42168" y="7559003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372439" y="4639568"/>
            <a:ext cx="89262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PROJECT PURPOSE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372439" y="7094729"/>
            <a:ext cx="89262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2B4A9D"/>
                </a:solidFill>
                <a:latin typeface="Lato Bold"/>
              </a:rPr>
              <a:t>PLAN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372439" y="744539"/>
            <a:ext cx="787530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5600" spc="280">
                <a:solidFill>
                  <a:srgbClr val="FFFFFF"/>
                </a:solidFill>
                <a:latin typeface="Poppins ExtraBold"/>
              </a:rPr>
              <a:t>PROJECT PURPOSE</a:t>
            </a:r>
          </a:p>
        </p:txBody>
      </p: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377907" y="326181"/>
            <a:ext cx="1928521" cy="1928521"/>
            <a:chOff x="0" y="0"/>
            <a:chExt cx="14840029" cy="1484002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1410" t="0" r="-141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354223" y="0"/>
            <a:ext cx="6933777" cy="10830290"/>
            <a:chOff x="0" y="0"/>
            <a:chExt cx="2529461" cy="39509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29461" cy="3950919"/>
            </a:xfrm>
            <a:custGeom>
              <a:avLst/>
              <a:gdLst/>
              <a:ahLst/>
              <a:cxnLst/>
              <a:rect r="r" b="b" t="t" l="l"/>
              <a:pathLst>
                <a:path h="3950919" w="2529461">
                  <a:moveTo>
                    <a:pt x="0" y="0"/>
                  </a:moveTo>
                  <a:lnTo>
                    <a:pt x="2529461" y="0"/>
                  </a:lnTo>
                  <a:lnTo>
                    <a:pt x="2529461" y="3950919"/>
                  </a:lnTo>
                  <a:lnTo>
                    <a:pt x="0" y="395091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373100" y="1942569"/>
            <a:ext cx="14886200" cy="6945152"/>
          </a:xfrm>
          <a:custGeom>
            <a:avLst/>
            <a:gdLst/>
            <a:ahLst/>
            <a:cxnLst/>
            <a:rect r="r" b="b" t="t" l="l"/>
            <a:pathLst>
              <a:path h="6945152" w="14886200">
                <a:moveTo>
                  <a:pt x="0" y="0"/>
                </a:moveTo>
                <a:lnTo>
                  <a:pt x="14886200" y="0"/>
                </a:lnTo>
                <a:lnTo>
                  <a:pt x="14886200" y="6945152"/>
                </a:lnTo>
                <a:lnTo>
                  <a:pt x="0" y="6945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5" t="-11979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29224" y="146683"/>
            <a:ext cx="9524999" cy="601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5"/>
              </a:lnSpc>
            </a:pPr>
            <a:r>
              <a:rPr lang="en-US" sz="4100" spc="205">
                <a:solidFill>
                  <a:srgbClr val="2B4A9D"/>
                </a:solidFill>
                <a:latin typeface="Poppins ExtraBold"/>
              </a:rPr>
              <a:t>DELIVERABLES AND MILESTONES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761517" y="7923461"/>
            <a:ext cx="1928521" cy="1928521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1410" t="0" r="-141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354223" y="9163050"/>
            <a:ext cx="4549054" cy="45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FFFFFF"/>
                </a:solidFill>
                <a:latin typeface="Arial"/>
              </a:rPr>
              <a:t>PALLAS FONTIVEROS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962678"/>
            <a:ext cx="18288000" cy="8324322"/>
            <a:chOff x="0" y="0"/>
            <a:chExt cx="6671512" cy="30367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3036735"/>
            </a:xfrm>
            <a:custGeom>
              <a:avLst/>
              <a:gdLst/>
              <a:ahLst/>
              <a:cxnLst/>
              <a:rect r="r" b="b" t="t" l="l"/>
              <a:pathLst>
                <a:path h="3036735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3036735"/>
                  </a:lnTo>
                  <a:lnTo>
                    <a:pt x="0" y="3036735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54088" y="-911809"/>
            <a:ext cx="19022789" cy="1655287"/>
            <a:chOff x="0" y="0"/>
            <a:chExt cx="6939565" cy="6038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39565" cy="603853"/>
            </a:xfrm>
            <a:custGeom>
              <a:avLst/>
              <a:gdLst/>
              <a:ahLst/>
              <a:cxnLst/>
              <a:rect r="r" b="b" t="t" l="l"/>
              <a:pathLst>
                <a:path h="603853" w="6939565">
                  <a:moveTo>
                    <a:pt x="0" y="0"/>
                  </a:moveTo>
                  <a:lnTo>
                    <a:pt x="6939565" y="0"/>
                  </a:lnTo>
                  <a:lnTo>
                    <a:pt x="6939565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05934" y="2237952"/>
            <a:ext cx="15502744" cy="7773775"/>
          </a:xfrm>
          <a:custGeom>
            <a:avLst/>
            <a:gdLst/>
            <a:ahLst/>
            <a:cxnLst/>
            <a:rect r="r" b="b" t="t" l="l"/>
            <a:pathLst>
              <a:path h="7773775" w="15502744">
                <a:moveTo>
                  <a:pt x="0" y="0"/>
                </a:moveTo>
                <a:lnTo>
                  <a:pt x="15502745" y="0"/>
                </a:lnTo>
                <a:lnTo>
                  <a:pt x="15502745" y="7773775"/>
                </a:lnTo>
                <a:lnTo>
                  <a:pt x="0" y="7773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93804" y="772053"/>
            <a:ext cx="1532700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SUMMARY MILESTONE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441674" y="388818"/>
            <a:ext cx="1928521" cy="1928521"/>
            <a:chOff x="0" y="0"/>
            <a:chExt cx="14840029" cy="14840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1410" t="0" r="-141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874626" y="259608"/>
            <a:ext cx="4362443" cy="45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240">
                <a:solidFill>
                  <a:srgbClr val="FFFFFF"/>
                </a:solidFill>
                <a:latin typeface="Arial"/>
              </a:rPr>
              <a:t>PALLAS FONTIVEROS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E5C03F786D684AB79627F2BAF5AB3A" ma:contentTypeVersion="13" ma:contentTypeDescription="Create a new document." ma:contentTypeScope="" ma:versionID="2e856750708b6770b17c5366875a897b">
  <xsd:schema xmlns:xsd="http://www.w3.org/2001/XMLSchema" xmlns:xs="http://www.w3.org/2001/XMLSchema" xmlns:p="http://schemas.microsoft.com/office/2006/metadata/properties" xmlns:ns2="31aac78f-6ed8-4134-ac7e-47c186d487c3" xmlns:ns3="0d803109-e11b-45d4-a4e8-5bf0740163af" targetNamespace="http://schemas.microsoft.com/office/2006/metadata/properties" ma:root="true" ma:fieldsID="cd3d7c9d2ddf67b54f5203e289f1778d" ns2:_="" ns3:_="">
    <xsd:import namespace="31aac78f-6ed8-4134-ac7e-47c186d487c3"/>
    <xsd:import namespace="0d803109-e11b-45d4-a4e8-5bf0740163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aac78f-6ed8-4134-ac7e-47c186d487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aaf8b06a-778d-4447-b55c-f8813fb4c8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_Flow_SignoffStatus" ma:index="20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803109-e11b-45d4-a4e8-5bf0740163a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904ac196-a283-46c5-a70d-3154a4a03cd8}" ma:internalName="TaxCatchAll" ma:showField="CatchAllData" ma:web="0d803109-e11b-45d4-a4e8-5bf0740163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A056FD-BE14-4E41-9EDE-6B842A0F247A}"/>
</file>

<file path=customXml/itemProps2.xml><?xml version="1.0" encoding="utf-8"?>
<ds:datastoreItem xmlns:ds="http://schemas.openxmlformats.org/officeDocument/2006/customXml" ds:itemID="{B0176CCB-F195-4F10-A96B-D578E9816178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DAFk3_3Ste8</dc:identifier>
  <dcterms:modified xsi:type="dcterms:W3CDTF">2011-08-01T06:04:30Z</dcterms:modified>
  <cp:revision>1</cp:revision>
  <dc:title>PROJMAN FINAL DEFENSE</dc:title>
</cp:coreProperties>
</file>